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42" userDrawn="1">
          <p15:clr>
            <a:srgbClr val="A4A3A4"/>
          </p15:clr>
        </p15:guide>
        <p15:guide id="2" pos="1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D9"/>
    <a:srgbClr val="FFFF93"/>
    <a:srgbClr val="FFFF4B"/>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58" autoAdjust="0"/>
    <p:restoredTop sz="94660"/>
  </p:normalViewPr>
  <p:slideViewPr>
    <p:cSldViewPr snapToGrid="0">
      <p:cViewPr varScale="1">
        <p:scale>
          <a:sx n="65" d="100"/>
          <a:sy n="65" d="100"/>
        </p:scale>
        <p:origin x="3054" y="84"/>
      </p:cViewPr>
      <p:guideLst>
        <p:guide orient="horz" pos="3642"/>
        <p:guide pos="1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955597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388088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99092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02897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05750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19952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89153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366408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86826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2697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622531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D20EA12-D32A-4F5C-AE69-394F93CDD7E9}" type="datetimeFigureOut">
              <a:rPr kumimoji="1" lang="ja-JP" altLang="en-US" smtClean="0"/>
              <a:t>2019/9/4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866033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insei@town.kumano.lg.jp"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54366" y="4729132"/>
            <a:ext cx="6547295" cy="2542580"/>
          </a:xfrm>
          <a:prstGeom prst="roundRect">
            <a:avLst>
              <a:gd name="adj" fmla="val 8109"/>
            </a:avLst>
          </a:prstGeom>
          <a:solidFill>
            <a:schemeClr val="accent6">
              <a:lumMod val="40000"/>
              <a:lumOff val="60000"/>
            </a:schemeClr>
          </a:solidFill>
          <a:ln w="22225" cap="rnd">
            <a:solidFill>
              <a:schemeClr val="accent6">
                <a:lumMod val="60000"/>
                <a:lumOff val="40000"/>
              </a:schemeClr>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325818" y="4573240"/>
            <a:ext cx="2007808" cy="324000"/>
          </a:xfrm>
          <a:prstGeom prst="roundRect">
            <a:avLst>
              <a:gd name="adj" fmla="val 50000"/>
            </a:avLst>
          </a:prstGeom>
          <a:solidFill>
            <a:schemeClr val="accent6"/>
          </a:solidFill>
          <a:ln w="762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ja-JP" altLang="en-US" b="1" dirty="0">
              <a:solidFill>
                <a:srgbClr val="FFFF00"/>
              </a:solidFill>
              <a:latin typeface="HG丸ｺﾞｼｯｸM-PRO" panose="020F0600000000000000" pitchFamily="50" charset="-128"/>
              <a:ea typeface="HG丸ｺﾞｼｯｸM-PRO" panose="020F0600000000000000" pitchFamily="50" charset="-128"/>
            </a:endParaRPr>
          </a:p>
        </p:txBody>
      </p:sp>
      <p:sp>
        <p:nvSpPr>
          <p:cNvPr id="29" name="テキスト ボックス 28"/>
          <p:cNvSpPr txBox="1"/>
          <p:nvPr/>
        </p:nvSpPr>
        <p:spPr>
          <a:xfrm>
            <a:off x="383060" y="4594912"/>
            <a:ext cx="2190833" cy="338554"/>
          </a:xfrm>
          <a:prstGeom prst="rect">
            <a:avLst/>
          </a:prstGeom>
          <a:noFill/>
        </p:spPr>
        <p:txBody>
          <a:bodyPr wrap="square" rtlCol="0">
            <a:spAutoFit/>
          </a:bodyPr>
          <a:lstStyle/>
          <a:p>
            <a:r>
              <a:rPr lang="ja-JP" altLang="en-US" sz="1600" b="1" dirty="0" smtClean="0">
                <a:solidFill>
                  <a:schemeClr val="bg1"/>
                </a:solidFill>
                <a:latin typeface="メイリオ" panose="020B0604030504040204" pitchFamily="50" charset="-128"/>
                <a:ea typeface="メイリオ" panose="020B0604030504040204" pitchFamily="50" charset="-128"/>
              </a:rPr>
              <a:t>対象となる子ども</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154366" y="2809731"/>
            <a:ext cx="6547295" cy="1620000"/>
          </a:xfrm>
          <a:prstGeom prst="roundRect">
            <a:avLst>
              <a:gd name="adj" fmla="val 10461"/>
            </a:avLst>
          </a:prstGeom>
          <a:solidFill>
            <a:schemeClr val="accent6">
              <a:lumMod val="40000"/>
              <a:lumOff val="60000"/>
            </a:schemeClr>
          </a:solidFill>
          <a:ln w="22225" cap="rnd">
            <a:solidFill>
              <a:schemeClr val="accent6">
                <a:lumMod val="60000"/>
                <a:lumOff val="40000"/>
              </a:schemeClr>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83824" y="4978412"/>
            <a:ext cx="6857998" cy="661720"/>
          </a:xfrm>
          <a:prstGeom prst="rect">
            <a:avLst/>
          </a:prstGeom>
          <a:noFill/>
        </p:spPr>
        <p:txBody>
          <a:bodyPr wrap="square" rtlCol="0">
            <a:spAutoFit/>
          </a:bodyPr>
          <a:lstStyle/>
          <a:p>
            <a:pPr marL="180975" indent="-180975"/>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無償化</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対象となる期間は、</a:t>
            </a:r>
            <a:endPar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r>
              <a:rPr lang="en-US" altLang="ja-JP"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満</a:t>
            </a:r>
            <a:r>
              <a:rPr lang="en-US" altLang="ja-JP"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歳になって初めての４月１日から３年間</a:t>
            </a:r>
            <a:r>
              <a:rPr lang="en-US" altLang="ja-JP"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0" y="8774799"/>
            <a:ext cx="6857999" cy="1131201"/>
          </a:xfrm>
          <a:prstGeom prst="rect">
            <a:avLst/>
          </a:prstGeom>
          <a:solidFill>
            <a:schemeClr val="accent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600"/>
              </a:spcAft>
            </a:pPr>
            <a:r>
              <a:rPr lang="ja-JP" altLang="en-US" sz="1700" dirty="0">
                <a:solidFill>
                  <a:schemeClr val="bg1"/>
                </a:solidFill>
                <a:latin typeface="+mn-ea"/>
              </a:rPr>
              <a:t> </a:t>
            </a:r>
            <a:r>
              <a:rPr lang="ja-JP" altLang="en-US" sz="2000" dirty="0" smtClean="0">
                <a:solidFill>
                  <a:schemeClr val="bg1"/>
                </a:solidFill>
                <a:latin typeface="メイリオ" panose="020B0604030504040204" pitchFamily="50" charset="-128"/>
                <a:ea typeface="メイリオ" panose="020B0604030504040204" pitchFamily="50" charset="-128"/>
              </a:rPr>
              <a:t>問い合わせ先</a:t>
            </a:r>
            <a:r>
              <a:rPr lang="ja-JP" altLang="en-US" sz="2000" dirty="0" smtClean="0">
                <a:solidFill>
                  <a:schemeClr val="bg1"/>
                </a:solidFill>
                <a:latin typeface="メイリオ" panose="020B0604030504040204" pitchFamily="50" charset="-128"/>
                <a:ea typeface="メイリオ" panose="020B0604030504040204" pitchFamily="50" charset="-128"/>
              </a:rPr>
              <a:t>：熊野町</a:t>
            </a:r>
            <a:r>
              <a:rPr lang="ja-JP" altLang="en-US" sz="2000" dirty="0" smtClean="0">
                <a:solidFill>
                  <a:schemeClr val="bg1"/>
                </a:solidFill>
                <a:latin typeface="メイリオ" panose="020B0604030504040204" pitchFamily="50" charset="-128"/>
                <a:ea typeface="メイリオ" panose="020B0604030504040204" pitchFamily="50" charset="-128"/>
              </a:rPr>
              <a:t>　</a:t>
            </a:r>
            <a:r>
              <a:rPr lang="ja-JP" altLang="en-US" sz="2000" dirty="0" smtClean="0">
                <a:solidFill>
                  <a:schemeClr val="bg1"/>
                </a:solidFill>
                <a:latin typeface="メイリオ" panose="020B0604030504040204" pitchFamily="50" charset="-128"/>
                <a:ea typeface="メイリオ" panose="020B0604030504040204" pitchFamily="50" charset="-128"/>
              </a:rPr>
              <a:t>民生部　民生課</a:t>
            </a:r>
            <a:endParaRPr lang="en-US" altLang="ja-JP" sz="2000" dirty="0" smtClean="0">
              <a:solidFill>
                <a:schemeClr val="bg1"/>
              </a:solidFill>
              <a:latin typeface="メイリオ" panose="020B0604030504040204" pitchFamily="50" charset="-128"/>
              <a:ea typeface="メイリオ" panose="020B0604030504040204" pitchFamily="50" charset="-128"/>
            </a:endParaRPr>
          </a:p>
          <a:p>
            <a:pPr marL="82550" indent="-82550" algn="ctr">
              <a:spcAft>
                <a:spcPts val="600"/>
              </a:spcAft>
            </a:pPr>
            <a:r>
              <a:rPr kumimoji="1" lang="en-US" altLang="ja-JP" sz="1050" dirty="0" smtClean="0">
                <a:solidFill>
                  <a:schemeClr val="bg1"/>
                </a:solidFill>
                <a:latin typeface="メイリオ" panose="020B0604030504040204" pitchFamily="50" charset="-128"/>
                <a:ea typeface="メイリオ" panose="020B0604030504040204" pitchFamily="50" charset="-128"/>
              </a:rPr>
              <a:t>TEL:</a:t>
            </a:r>
            <a:r>
              <a:rPr kumimoji="1" lang="ja-JP" altLang="en-US" sz="1050" dirty="0" smtClean="0">
                <a:solidFill>
                  <a:schemeClr val="bg1"/>
                </a:solidFill>
                <a:latin typeface="メイリオ" panose="020B0604030504040204" pitchFamily="50" charset="-128"/>
                <a:ea typeface="メイリオ" panose="020B0604030504040204" pitchFamily="50" charset="-128"/>
              </a:rPr>
              <a:t>０８２－８２０－５６３５</a:t>
            </a:r>
            <a:endParaRPr kumimoji="1" lang="en-US" altLang="ja-JP" sz="1050" dirty="0" smtClean="0">
              <a:solidFill>
                <a:schemeClr val="bg1"/>
              </a:solidFill>
              <a:latin typeface="メイリオ" panose="020B0604030504040204" pitchFamily="50" charset="-128"/>
              <a:ea typeface="メイリオ" panose="020B0604030504040204" pitchFamily="50" charset="-128"/>
            </a:endParaRPr>
          </a:p>
          <a:p>
            <a:pPr marL="82550" indent="-82550" algn="ctr">
              <a:spcAft>
                <a:spcPts val="600"/>
              </a:spcAft>
            </a:pPr>
            <a:r>
              <a:rPr kumimoji="1" lang="ja-JP" altLang="en-US" sz="1050" dirty="0" smtClean="0">
                <a:solidFill>
                  <a:schemeClr val="bg1"/>
                </a:solidFill>
                <a:latin typeface="メイリオ" panose="020B0604030504040204" pitchFamily="50" charset="-128"/>
                <a:ea typeface="メイリオ" panose="020B0604030504040204" pitchFamily="50" charset="-128"/>
              </a:rPr>
              <a:t>　</a:t>
            </a:r>
            <a:r>
              <a:rPr kumimoji="1" lang="en-US" altLang="ja-JP" sz="1050" dirty="0" smtClean="0">
                <a:solidFill>
                  <a:schemeClr val="bg1"/>
                </a:solidFill>
                <a:latin typeface="メイリオ" panose="020B0604030504040204" pitchFamily="50" charset="-128"/>
                <a:ea typeface="メイリオ" panose="020B0604030504040204" pitchFamily="50" charset="-128"/>
              </a:rPr>
              <a:t>MAIL</a:t>
            </a:r>
            <a:r>
              <a:rPr lang="ja-JP" altLang="en-US" sz="1050" dirty="0" smtClean="0">
                <a:solidFill>
                  <a:schemeClr val="bg1"/>
                </a:solidFill>
                <a:latin typeface="メイリオ" panose="020B0604030504040204" pitchFamily="50" charset="-128"/>
                <a:ea typeface="メイリオ" panose="020B0604030504040204" pitchFamily="50" charset="-128"/>
              </a:rPr>
              <a:t>： </a:t>
            </a:r>
            <a:r>
              <a:rPr lang="en-US" altLang="ja-JP" sz="1050" u="sng" dirty="0">
                <a:hlinkClick r:id="rId2"/>
              </a:rPr>
              <a:t>minsei@town.kumano.lg.jp</a:t>
            </a:r>
            <a:r>
              <a:rPr lang="en-US" altLang="ja-JP" sz="1050" u="sng" dirty="0"/>
              <a:t> </a:t>
            </a:r>
            <a:endParaRPr kumimoji="1" lang="ja-JP" altLang="en-US" sz="1050" u="sng" dirty="0">
              <a:solidFill>
                <a:schemeClr val="bg1"/>
              </a:solidFill>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941339875"/>
              </p:ext>
            </p:extLst>
          </p:nvPr>
        </p:nvGraphicFramePr>
        <p:xfrm>
          <a:off x="324642" y="5794573"/>
          <a:ext cx="6225875" cy="1314600"/>
        </p:xfrm>
        <a:graphic>
          <a:graphicData uri="http://schemas.openxmlformats.org/drawingml/2006/table">
            <a:tbl>
              <a:tblPr/>
              <a:tblGrid>
                <a:gridCol w="1666131">
                  <a:extLst>
                    <a:ext uri="{9D8B030D-6E8A-4147-A177-3AD203B41FA5}">
                      <a16:colId xmlns:a16="http://schemas.microsoft.com/office/drawing/2014/main" xmlns="" val="2921428443"/>
                    </a:ext>
                  </a:extLst>
                </a:gridCol>
                <a:gridCol w="4559744">
                  <a:extLst>
                    <a:ext uri="{9D8B030D-6E8A-4147-A177-3AD203B41FA5}">
                      <a16:colId xmlns:a16="http://schemas.microsoft.com/office/drawing/2014/main" xmlns="" val="2308584858"/>
                    </a:ext>
                  </a:extLst>
                </a:gridCol>
              </a:tblGrid>
              <a:tr h="0">
                <a:tc>
                  <a:txBody>
                    <a:bodyPr/>
                    <a:lstStyle/>
                    <a:p>
                      <a:pPr marL="0" algn="ctr" defTabSz="685800" rtl="0" eaLnBrk="1" fontAlgn="ctr" latinLnBrk="0" hangingPunct="1"/>
                      <a:r>
                        <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rPr>
                        <a:t>時　　　期</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algn="ctr" defTabSz="685800" rtl="0" eaLnBrk="1" fontAlgn="ctr" latinLnBrk="0" hangingPunct="1"/>
                      <a:r>
                        <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rPr>
                        <a:t>対　　象　　</a:t>
                      </a:r>
                      <a:r>
                        <a:rPr kumimoji="1" lang="ja-JP" altLang="en-US" sz="1100" b="1" i="0" u="none" strike="noStrike" kern="1200" dirty="0" smtClean="0">
                          <a:solidFill>
                            <a:schemeClr val="bg1"/>
                          </a:solidFill>
                          <a:effectLst/>
                          <a:latin typeface="メイリオ" panose="020B0604030504040204" pitchFamily="50" charset="-128"/>
                          <a:ea typeface="メイリオ" panose="020B0604030504040204" pitchFamily="50" charset="-128"/>
                          <a:cs typeface="+mn-cs"/>
                        </a:rPr>
                        <a:t>者</a:t>
                      </a:r>
                      <a:endPar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endParaRP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xmlns="" val="232111247"/>
                  </a:ext>
                </a:extLst>
              </a:tr>
              <a:tr h="369565">
                <a:tc>
                  <a:txBody>
                    <a:bodyPr/>
                    <a:lstStyle/>
                    <a:p>
                      <a:pPr algn="l" fontAlgn="ct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2019</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10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b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br>
                      <a:r>
                        <a:rPr lang="ja-JP" altLang="en-US" sz="1200" b="1" i="0" u="none" strike="noStrike" baseline="0" dirty="0" smtClean="0">
                          <a:solidFill>
                            <a:schemeClr val="bg2">
                              <a:lumMod val="25000"/>
                            </a:schemeClr>
                          </a:solidFill>
                          <a:effectLst/>
                          <a:latin typeface="メイリオ" panose="020B0604030504040204" pitchFamily="50" charset="-128"/>
                          <a:ea typeface="メイリオ" panose="020B0604030504040204" pitchFamily="50" charset="-128"/>
                        </a:rPr>
                        <a:t> </a:t>
                      </a:r>
                      <a:r>
                        <a:rPr lang="ja-JP" altLang="en-US" sz="12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年３月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31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誕生</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が</a:t>
                      </a:r>
                      <a:endParaRPr lang="en-US" altLang="ja-JP"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endParaRPr>
                    </a:p>
                    <a:p>
                      <a:pPr algn="l" fontAlgn="ct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2013</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２</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日～</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2016</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１</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日まで</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の障害のある子ども</a:t>
                      </a:r>
                      <a:endPar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endParaRP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047308121"/>
                  </a:ext>
                </a:extLst>
              </a:tr>
              <a:tr h="369565">
                <a:tc>
                  <a:txBody>
                    <a:bodyPr/>
                    <a:lstStyle/>
                    <a:p>
                      <a:pPr algn="l" fontAlgn="ct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年４月１日</a:t>
                      </a:r>
                      <a:b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br>
                      <a:r>
                        <a:rPr lang="ja-JP" altLang="en-US" sz="1200" b="1" i="0" u="none" strike="noStrike" baseline="0" dirty="0" smtClean="0">
                          <a:solidFill>
                            <a:schemeClr val="bg2">
                              <a:lumMod val="25000"/>
                            </a:schemeClr>
                          </a:solidFill>
                          <a:effectLst/>
                          <a:latin typeface="メイリオ" panose="020B0604030504040204" pitchFamily="50" charset="-128"/>
                          <a:ea typeface="メイリオ" panose="020B0604030504040204" pitchFamily="50" charset="-128"/>
                        </a:rPr>
                        <a:t> </a:t>
                      </a:r>
                      <a:r>
                        <a:rPr lang="ja-JP" altLang="en-US" sz="12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年３月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31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誕生</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が</a:t>
                      </a:r>
                      <a:endParaRPr lang="en-US" altLang="ja-JP"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endParaRPr>
                    </a:p>
                    <a:p>
                      <a:pPr algn="l" fontAlgn="ct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2014</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２</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日～</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2017</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１</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日までの障害のある子ども</a:t>
                      </a:r>
                      <a:endPar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endParaRP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320330649"/>
                  </a:ext>
                </a:extLst>
              </a:tr>
            </a:tbl>
          </a:graphicData>
        </a:graphic>
      </p:graphicFrame>
      <p:sp>
        <p:nvSpPr>
          <p:cNvPr id="9" name="テキスト ボックス 8"/>
          <p:cNvSpPr txBox="1"/>
          <p:nvPr/>
        </p:nvSpPr>
        <p:spPr>
          <a:xfrm>
            <a:off x="154366" y="2011281"/>
            <a:ext cx="6702646" cy="584775"/>
          </a:xfrm>
          <a:prstGeom prst="rect">
            <a:avLst/>
          </a:prstGeom>
          <a:noFill/>
        </p:spPr>
        <p:txBody>
          <a:bodyPr wrap="square" rtlCol="0">
            <a:spAutoFit/>
          </a:bodyPr>
          <a:lstStyle/>
          <a:p>
            <a:pPr marL="180975" indent="-180975" algn="ct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就学前の障害児を支援するため、下記のサービスについては、</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ct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対象者の利用者負担を無料とします。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191561" y="5579595"/>
            <a:ext cx="2532665" cy="261610"/>
          </a:xfrm>
          <a:prstGeom prst="rect">
            <a:avLst/>
          </a:prstGeom>
          <a:noFill/>
        </p:spPr>
        <p:txBody>
          <a:bodyPr wrap="square" rtlCol="0">
            <a:spAutoFit/>
          </a:bodyPr>
          <a:lstStyle/>
          <a:p>
            <a:pPr marL="180975" indent="-180975"/>
            <a:r>
              <a:rPr lang="ja-JP" altLang="en-US" sz="11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（具体的な対象者の例）</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0" y="7315822"/>
            <a:ext cx="6857012" cy="1446550"/>
          </a:xfrm>
          <a:prstGeom prst="rect">
            <a:avLst/>
          </a:prstGeom>
          <a:noFill/>
        </p:spPr>
        <p:txBody>
          <a:bodyPr wrap="square" rtlCol="0">
            <a:spAutoFit/>
          </a:bodyPr>
          <a:lstStyle/>
          <a:p>
            <a:pPr marL="396000" indent="-216000"/>
            <a:r>
              <a:rPr lang="en-US" altLang="ja-JP"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利用者負担以外の費用</a:t>
            </a:r>
            <a:r>
              <a:rPr lang="ja-JP" altLang="en-US" sz="1100" u="sng"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（医療費や、食費等の現在実費で負担しているもの）</a:t>
            </a:r>
            <a:r>
              <a:rPr lang="ja-JP" altLang="en-US" sz="1200" u="sng"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は引き続きお支払いいただくことになります。</a:t>
            </a:r>
          </a:p>
          <a:p>
            <a:pPr marL="396000" indent="-216000"/>
            <a:r>
              <a:rPr lang="en-US" altLang="ja-JP"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幼稚園</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、保育所、認定こども</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園等と、上記サービスの</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両方を</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利用する場合</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両方とも無償化</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の対象となります</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endParaRPr lang="en-US" altLang="ja-JP" sz="8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ctr"/>
            <a:r>
              <a:rPr lang="ja-JP" altLang="en-US" sz="2000" b="1" dirty="0" smtClean="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無償化にあたり、新たな手続きは必要ありません。</a:t>
            </a:r>
            <a:endParaRPr lang="en-US" altLang="ja-JP" sz="20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spc="-1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ご利用の障害児サービス事業所との間で、年齢を伝えるなどして無償化対象であることを事前にご確認ください。</a:t>
            </a:r>
            <a:endParaRPr lang="en-US" altLang="ja-JP" sz="1100" spc="-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325817" y="3072847"/>
            <a:ext cx="6325127" cy="1311128"/>
          </a:xfrm>
          <a:prstGeom prst="rect">
            <a:avLst/>
          </a:prstGeom>
          <a:noFill/>
        </p:spPr>
        <p:txBody>
          <a:bodyPr wrap="square" rtlCol="0">
            <a:spAutoFit/>
          </a:bodyPr>
          <a:lstStyle/>
          <a:p>
            <a:pPr marL="180975" indent="-180975">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児童発達</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支援　　　　　　</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・福祉型障害児入所</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施設</a:t>
            </a:r>
            <a:endPar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医療型児童発達</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支援　　　・医療型障害児入所施設</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・居宅訪問型児童発達支援　　　　　　　　　　　</a:t>
            </a:r>
            <a:endParaRPr lang="en-US" altLang="ja-JP"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保育所等訪問</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支援</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325817" y="2657196"/>
            <a:ext cx="2223362" cy="324000"/>
          </a:xfrm>
          <a:prstGeom prst="roundRect">
            <a:avLst>
              <a:gd name="adj" fmla="val 50000"/>
            </a:avLst>
          </a:prstGeom>
          <a:solidFill>
            <a:schemeClr val="accent6"/>
          </a:solidFill>
          <a:ln w="762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ja-JP" altLang="en-US" b="1" dirty="0">
              <a:latin typeface="HG丸ｺﾞｼｯｸM-PRO" panose="020F0600000000000000" pitchFamily="50" charset="-128"/>
              <a:ea typeface="HG丸ｺﾞｼｯｸM-PRO" panose="020F0600000000000000" pitchFamily="50" charset="-128"/>
            </a:endParaRPr>
          </a:p>
        </p:txBody>
      </p:sp>
      <p:sp>
        <p:nvSpPr>
          <p:cNvPr id="21" name="テキスト ボックス 20"/>
          <p:cNvSpPr txBox="1"/>
          <p:nvPr/>
        </p:nvSpPr>
        <p:spPr>
          <a:xfrm>
            <a:off x="416623" y="2679093"/>
            <a:ext cx="2307603" cy="338554"/>
          </a:xfrm>
          <a:prstGeom prst="rect">
            <a:avLst/>
          </a:prstGeom>
          <a:noFill/>
        </p:spPr>
        <p:txBody>
          <a:bodyPr wrap="square" rtlCol="0">
            <a:spAutoFit/>
          </a:bodyPr>
          <a:lstStyle/>
          <a:p>
            <a:r>
              <a:rPr lang="ja-JP" altLang="en-US" sz="1600" b="1" dirty="0" smtClean="0">
                <a:solidFill>
                  <a:schemeClr val="bg1"/>
                </a:solidFill>
                <a:latin typeface="メイリオ" panose="020B0604030504040204" pitchFamily="50" charset="-128"/>
                <a:ea typeface="メイリオ" panose="020B0604030504040204" pitchFamily="50" charset="-128"/>
              </a:rPr>
              <a:t>無料となるサービス</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31" name="正方形/長方形 30"/>
          <p:cNvSpPr/>
          <p:nvPr/>
        </p:nvSpPr>
        <p:spPr>
          <a:xfrm>
            <a:off x="-1" y="-24714"/>
            <a:ext cx="6858000" cy="1891056"/>
          </a:xfrm>
          <a:prstGeom prst="rect">
            <a:avLst/>
          </a:prstGeom>
          <a:solidFill>
            <a:schemeClr val="accent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600"/>
              </a:spcAft>
            </a:pP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
        <p:nvSpPr>
          <p:cNvPr id="32" name="ブローチ 31"/>
          <p:cNvSpPr/>
          <p:nvPr/>
        </p:nvSpPr>
        <p:spPr>
          <a:xfrm>
            <a:off x="216000" y="262216"/>
            <a:ext cx="6408000" cy="1368000"/>
          </a:xfrm>
          <a:prstGeom prst="plaque">
            <a:avLst>
              <a:gd name="adj" fmla="val 8499"/>
            </a:avLst>
          </a:prstGeom>
          <a:noFill/>
          <a:ln w="3810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154366" y="669005"/>
            <a:ext cx="6547294" cy="9342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800"/>
              </a:spcAft>
            </a:pPr>
            <a:r>
              <a:rPr lang="ja-JP" altLang="en-US" b="1" dirty="0" smtClean="0">
                <a:solidFill>
                  <a:schemeClr val="bg1"/>
                </a:solidFill>
                <a:latin typeface="メイリオ" panose="020B0604030504040204" pitchFamily="50" charset="-128"/>
                <a:ea typeface="メイリオ" panose="020B0604030504040204" pitchFamily="50" charset="-128"/>
              </a:rPr>
              <a:t>３歳</a:t>
            </a:r>
            <a:r>
              <a:rPr lang="ja-JP" altLang="en-US" b="1" dirty="0">
                <a:solidFill>
                  <a:schemeClr val="bg1"/>
                </a:solidFill>
                <a:latin typeface="メイリオ" panose="020B0604030504040204" pitchFamily="50" charset="-128"/>
                <a:ea typeface="メイリオ" panose="020B0604030504040204" pitchFamily="50" charset="-128"/>
              </a:rPr>
              <a:t>から５歳まで</a:t>
            </a:r>
            <a:r>
              <a:rPr lang="ja-JP" altLang="en-US" b="1" dirty="0" smtClean="0">
                <a:solidFill>
                  <a:schemeClr val="bg1"/>
                </a:solidFill>
                <a:latin typeface="メイリオ" panose="020B0604030504040204" pitchFamily="50" charset="-128"/>
                <a:ea typeface="メイリオ" panose="020B0604030504040204" pitchFamily="50" charset="-128"/>
              </a:rPr>
              <a:t>の障害のある子どもたちのための</a:t>
            </a:r>
            <a:endParaRPr lang="en-US" altLang="ja-JP" b="1" dirty="0" smtClean="0">
              <a:solidFill>
                <a:schemeClr val="bg1"/>
              </a:solidFill>
              <a:latin typeface="メイリオ" panose="020B0604030504040204" pitchFamily="50" charset="-128"/>
              <a:ea typeface="メイリオ" panose="020B0604030504040204" pitchFamily="50" charset="-128"/>
            </a:endParaRPr>
          </a:p>
          <a:p>
            <a:pPr marL="82550" indent="-82550" algn="ctr">
              <a:spcAft>
                <a:spcPts val="800"/>
              </a:spcAft>
            </a:pPr>
            <a:r>
              <a:rPr lang="ja-JP" altLang="en-US" sz="3000" b="1" dirty="0" smtClean="0">
                <a:solidFill>
                  <a:schemeClr val="bg1"/>
                </a:solidFill>
                <a:latin typeface="メイリオ" panose="020B0604030504040204" pitchFamily="50" charset="-128"/>
                <a:ea typeface="メイリオ" panose="020B0604030504040204" pitchFamily="50" charset="-128"/>
              </a:rPr>
              <a:t>児童発達支援</a:t>
            </a:r>
            <a:r>
              <a:rPr lang="ja-JP" altLang="en-US" sz="1700" b="1" dirty="0" smtClean="0">
                <a:solidFill>
                  <a:schemeClr val="bg1"/>
                </a:solidFill>
                <a:latin typeface="メイリオ" panose="020B0604030504040204" pitchFamily="50" charset="-128"/>
                <a:ea typeface="メイリオ" panose="020B0604030504040204" pitchFamily="50" charset="-128"/>
              </a:rPr>
              <a:t>等の利用者負担が</a:t>
            </a:r>
            <a:r>
              <a:rPr lang="ja-JP" altLang="en-US" sz="3000" b="1" dirty="0" smtClean="0">
                <a:solidFill>
                  <a:schemeClr val="bg1"/>
                </a:solidFill>
                <a:latin typeface="メイリオ" panose="020B0604030504040204" pitchFamily="50" charset="-128"/>
                <a:ea typeface="メイリオ" panose="020B0604030504040204" pitchFamily="50" charset="-128"/>
              </a:rPr>
              <a:t>無償化</a:t>
            </a:r>
            <a:r>
              <a:rPr lang="ja-JP" altLang="en-US" sz="1700" b="1" dirty="0" smtClean="0">
                <a:solidFill>
                  <a:schemeClr val="bg1"/>
                </a:solidFill>
                <a:latin typeface="メイリオ" panose="020B0604030504040204" pitchFamily="50" charset="-128"/>
                <a:ea typeface="メイリオ" panose="020B0604030504040204" pitchFamily="50" charset="-128"/>
              </a:rPr>
              <a:t>されます</a:t>
            </a:r>
            <a:r>
              <a:rPr lang="ja-JP" altLang="en-US" dirty="0">
                <a:solidFill>
                  <a:schemeClr val="bg1"/>
                </a:solidFill>
                <a:latin typeface="メイリオ" panose="020B0604030504040204" pitchFamily="50" charset="-128"/>
                <a:ea typeface="メイリオ" panose="020B0604030504040204" pitchFamily="50" charset="-128"/>
              </a:rPr>
              <a:t>　</a:t>
            </a: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
        <p:nvSpPr>
          <p:cNvPr id="34" name="正方形/長方形 33"/>
          <p:cNvSpPr/>
          <p:nvPr/>
        </p:nvSpPr>
        <p:spPr>
          <a:xfrm>
            <a:off x="1881187" y="90000"/>
            <a:ext cx="3109913" cy="4559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0" rtlCol="0" anchor="ctr"/>
          <a:lstStyle/>
          <a:p>
            <a:pPr marL="82550" indent="-82550" algn="ctr">
              <a:spcAft>
                <a:spcPts val="600"/>
              </a:spcAft>
            </a:pPr>
            <a:r>
              <a:rPr lang="en-US" altLang="ja-JP" sz="2400" b="1" dirty="0" smtClean="0">
                <a:solidFill>
                  <a:schemeClr val="bg1"/>
                </a:solidFill>
                <a:latin typeface="メイリオ" panose="020B0604030504040204" pitchFamily="50" charset="-128"/>
                <a:ea typeface="メイリオ" panose="020B0604030504040204" pitchFamily="50" charset="-128"/>
              </a:rPr>
              <a:t>2019</a:t>
            </a:r>
            <a:r>
              <a:rPr lang="ja-JP" altLang="en-US" sz="2400" b="1" dirty="0" smtClean="0">
                <a:solidFill>
                  <a:schemeClr val="bg1"/>
                </a:solidFill>
                <a:latin typeface="メイリオ" panose="020B0604030504040204" pitchFamily="50" charset="-128"/>
                <a:ea typeface="メイリオ" panose="020B0604030504040204" pitchFamily="50" charset="-128"/>
              </a:rPr>
              <a:t>年</a:t>
            </a:r>
            <a:r>
              <a:rPr lang="en-US" altLang="ja-JP" sz="2400" b="1" dirty="0" smtClean="0">
                <a:solidFill>
                  <a:schemeClr val="bg1"/>
                </a:solidFill>
                <a:latin typeface="メイリオ" panose="020B0604030504040204" pitchFamily="50" charset="-128"/>
                <a:ea typeface="メイリオ" panose="020B0604030504040204" pitchFamily="50" charset="-128"/>
              </a:rPr>
              <a:t>10</a:t>
            </a:r>
            <a:r>
              <a:rPr lang="ja-JP" altLang="en-US" sz="2400" b="1" dirty="0" smtClean="0">
                <a:solidFill>
                  <a:schemeClr val="bg1"/>
                </a:solidFill>
                <a:latin typeface="メイリオ" panose="020B0604030504040204" pitchFamily="50" charset="-128"/>
                <a:ea typeface="メイリオ" panose="020B0604030504040204" pitchFamily="50" charset="-128"/>
              </a:rPr>
              <a:t>月１日</a:t>
            </a:r>
            <a:r>
              <a:rPr lang="ja-JP" altLang="en-US" sz="2000" b="1" dirty="0" smtClean="0">
                <a:solidFill>
                  <a:schemeClr val="bg1"/>
                </a:solidFill>
                <a:latin typeface="メイリオ" panose="020B0604030504040204" pitchFamily="50" charset="-128"/>
                <a:ea typeface="メイリオ" panose="020B0604030504040204" pitchFamily="50" charset="-128"/>
              </a:rPr>
              <a:t>から</a:t>
            </a: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76048374"/>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209</Words>
  <Application>Microsoft Office PowerPoint</Application>
  <PresentationFormat>A4 210 x 297 mm</PresentationFormat>
  <Paragraphs>30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Ｐゴシック</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2018-09-26T06:07:55Z</dcterms:created>
  <dcterms:modified xsi:type="dcterms:W3CDTF">2019-09-03T23:37:47Z</dcterms:modified>
</cp:coreProperties>
</file>